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6-1.png>
</file>

<file path=ppt/media/image-6-2.png>
</file>

<file path=ppt/media/image-8-1.png>
</file>

<file path=ppt/media/image-8-2.png>
</file>

<file path=ppt/media/image-8-3.svg>
</file>

<file path=ppt/media/image-8-4.png>
</file>

<file path=ppt/media/image-8-5.png>
</file>

<file path=ppt/media/image-8-6.svg>
</file>

<file path=ppt/media/image-8-7.png>
</file>

<file path=ppt/media/image-8-8.png>
</file>

<file path=ppt/media/image-8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png"/><Relationship Id="rId9" Type="http://schemas.openxmlformats.org/officeDocument/2006/relationships/image" Target="../media/image-8-9.svg"/><Relationship Id="rId10" Type="http://schemas.openxmlformats.org/officeDocument/2006/relationships/slideLayout" Target="../slideLayouts/slideLayout9.xml"/><Relationship Id="rId11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Uncovering insights from 3,900 transactions to drive strategic growth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98765"/>
            <a:ext cx="79750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Takeaways &amp; Next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61172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strategic recommendations focus on enhancing customer loyalty and subscriptions, optimizing product and pricing strategies, and leveraging data for personalized engagement to drive sustainable growth and maximize customer lifetime value.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500503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 you for your time and attention. We are confident these recommendations will drive sustainable growth and enhance customer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703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Finding: Revenue Drivers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41407"/>
            <a:ext cx="2329815" cy="601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$233K</a:t>
            </a:r>
            <a:endParaRPr lang="en-US" sz="4700" dirty="0"/>
          </a:p>
        </p:txBody>
      </p:sp>
      <p:sp>
        <p:nvSpPr>
          <p:cNvPr id="5" name="Text 2"/>
          <p:cNvSpPr/>
          <p:nvPr/>
        </p:nvSpPr>
        <p:spPr>
          <a:xfrm>
            <a:off x="793790" y="452580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016222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Generated across all customer segments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3641407"/>
            <a:ext cx="2329815" cy="601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26.67%</a:t>
            </a:r>
            <a:endParaRPr lang="en-US" sz="4700" dirty="0"/>
          </a:p>
        </p:txBody>
      </p:sp>
      <p:sp>
        <p:nvSpPr>
          <p:cNvPr id="8" name="Text 5"/>
          <p:cNvSpPr/>
          <p:nvPr/>
        </p:nvSpPr>
        <p:spPr>
          <a:xfrm>
            <a:off x="3407093" y="452580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Young Adults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5016222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revenue contribution by age group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3641407"/>
            <a:ext cx="2329815" cy="601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839</a:t>
            </a:r>
            <a:endParaRPr lang="en-US" sz="4700" dirty="0"/>
          </a:p>
        </p:txBody>
      </p:sp>
      <p:sp>
        <p:nvSpPr>
          <p:cNvPr id="11" name="Text 8"/>
          <p:cNvSpPr/>
          <p:nvPr/>
        </p:nvSpPr>
        <p:spPr>
          <a:xfrm>
            <a:off x="6020395" y="4525804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High-Value Discount Users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5370552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Customers spending above average with discounts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92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71700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593181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Revenue Analysis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80380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spending by gender and age demographics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2171700"/>
            <a:ext cx="6408063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62982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50148" y="2593181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62982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Discount Impact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62982" y="3803809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 relationship between discounts and spending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990862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028224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15390" y="5412343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28224" y="6132552"/>
            <a:ext cx="29625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Product Performance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28224" y="66229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top products by ratings and frequency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990862"/>
            <a:ext cx="6408063" cy="2229445"/>
          </a:xfrm>
          <a:prstGeom prst="roundRect">
            <a:avLst>
              <a:gd name="adj" fmla="val 42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62982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50148" y="5412343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62982" y="6132552"/>
            <a:ext cx="33670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62982" y="6622971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Segment by loyalty and subscription status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248" y="696039"/>
            <a:ext cx="7241381" cy="611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Methodology: Tools &amp; Process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48" y="1601033"/>
            <a:ext cx="978337" cy="11739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45204" y="1796653"/>
            <a:ext cx="2445901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Cleaning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345204" y="2219682"/>
            <a:ext cx="660034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in Jupyter Notebook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248" y="2774990"/>
            <a:ext cx="978337" cy="11739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45204" y="2970609"/>
            <a:ext cx="2445901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Storage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345204" y="3393638"/>
            <a:ext cx="660034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 querying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248" y="3948946"/>
            <a:ext cx="978337" cy="11739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45204" y="4144566"/>
            <a:ext cx="2445901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Visualization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345204" y="4567595"/>
            <a:ext cx="660034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dashboards</a:t>
            </a:r>
            <a:endParaRPr lang="en-US" sz="1500" dirty="0"/>
          </a:p>
        </p:txBody>
      </p:sp>
      <p:sp>
        <p:nvSpPr>
          <p:cNvPr id="13" name="Shape 7"/>
          <p:cNvSpPr/>
          <p:nvPr/>
        </p:nvSpPr>
        <p:spPr>
          <a:xfrm>
            <a:off x="6171248" y="5440664"/>
            <a:ext cx="7774305" cy="32028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4" name="Text 8"/>
          <p:cNvSpPr/>
          <p:nvPr/>
        </p:nvSpPr>
        <p:spPr>
          <a:xfrm>
            <a:off x="6171248" y="5888236"/>
            <a:ext cx="2445901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Overview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6171248" y="6389489"/>
            <a:ext cx="3648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3,900 transactions analyzed</a:t>
            </a:r>
            <a:endParaRPr lang="en-US" sz="1500" dirty="0"/>
          </a:p>
        </p:txBody>
      </p:sp>
      <p:sp>
        <p:nvSpPr>
          <p:cNvPr id="16" name="Text 10"/>
          <p:cNvSpPr/>
          <p:nvPr/>
        </p:nvSpPr>
        <p:spPr>
          <a:xfrm>
            <a:off x="6171248" y="6770846"/>
            <a:ext cx="3648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18 key features tracked</a:t>
            </a:r>
            <a:endParaRPr lang="en-US" sz="1500" dirty="0"/>
          </a:p>
        </p:txBody>
      </p:sp>
      <p:sp>
        <p:nvSpPr>
          <p:cNvPr id="17" name="Text 11"/>
          <p:cNvSpPr/>
          <p:nvPr/>
        </p:nvSpPr>
        <p:spPr>
          <a:xfrm>
            <a:off x="6171248" y="7152203"/>
            <a:ext cx="3648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Demographics, purchases, behavior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10304740" y="5888236"/>
            <a:ext cx="2445901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Preparation</a:t>
            </a:r>
            <a:endParaRPr lang="en-US" sz="1900" dirty="0"/>
          </a:p>
        </p:txBody>
      </p:sp>
      <p:sp>
        <p:nvSpPr>
          <p:cNvPr id="19" name="Text 13"/>
          <p:cNvSpPr/>
          <p:nvPr/>
        </p:nvSpPr>
        <p:spPr>
          <a:xfrm>
            <a:off x="10304740" y="6389489"/>
            <a:ext cx="3648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37 null values imputed</a:t>
            </a:r>
            <a:endParaRPr lang="en-US" sz="1500" dirty="0"/>
          </a:p>
        </p:txBody>
      </p:sp>
      <p:sp>
        <p:nvSpPr>
          <p:cNvPr id="20" name="Text 14"/>
          <p:cNvSpPr/>
          <p:nvPr/>
        </p:nvSpPr>
        <p:spPr>
          <a:xfrm>
            <a:off x="10304740" y="6770846"/>
            <a:ext cx="3648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 groups engineered</a:t>
            </a:r>
            <a:endParaRPr lang="en-US" sz="1500" dirty="0"/>
          </a:p>
        </p:txBody>
      </p:sp>
      <p:sp>
        <p:nvSpPr>
          <p:cNvPr id="21" name="Text 15"/>
          <p:cNvSpPr/>
          <p:nvPr/>
        </p:nvSpPr>
        <p:spPr>
          <a:xfrm>
            <a:off x="10304740" y="7152203"/>
            <a:ext cx="3648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Redundant features removed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919" y="538877"/>
            <a:ext cx="6393894" cy="612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Revenue by Demographics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2733913" y="2817019"/>
            <a:ext cx="2410658" cy="489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68%</a:t>
            </a:r>
            <a:endParaRPr lang="en-US" sz="3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69356" y="1592104"/>
            <a:ext cx="2939891" cy="29398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14387" y="4776907"/>
            <a:ext cx="2449830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Male Revenue Share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85919" y="5200650"/>
            <a:ext cx="6506766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$157,890 total revenue from male customers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485590" y="2817019"/>
            <a:ext cx="2410658" cy="489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32%</a:t>
            </a:r>
            <a:endParaRPr lang="en-US" sz="38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1033" y="1592104"/>
            <a:ext cx="2939891" cy="29398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336167" y="4776907"/>
            <a:ext cx="270974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Female Revenue Share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7437596" y="5200650"/>
            <a:ext cx="6506885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$75,191 total revenue from female customers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685919" y="5832460"/>
            <a:ext cx="13258562" cy="32028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2" name="Shape 8"/>
          <p:cNvSpPr/>
          <p:nvPr/>
        </p:nvSpPr>
        <p:spPr>
          <a:xfrm>
            <a:off x="685919" y="6084808"/>
            <a:ext cx="6531293" cy="1605915"/>
          </a:xfrm>
          <a:prstGeom prst="roundRect">
            <a:avLst>
              <a:gd name="adj" fmla="val 512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04756" y="6303645"/>
            <a:ext cx="2449830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Young Adults Lead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904756" y="6727388"/>
            <a:ext cx="6093619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26.67% of total revenue</a:t>
            </a:r>
            <a:endParaRPr lang="en-US" sz="1500" dirty="0"/>
          </a:p>
        </p:txBody>
      </p:sp>
      <p:sp>
        <p:nvSpPr>
          <p:cNvPr id="15" name="Text 11"/>
          <p:cNvSpPr/>
          <p:nvPr/>
        </p:nvSpPr>
        <p:spPr>
          <a:xfrm>
            <a:off x="904756" y="7158395"/>
            <a:ext cx="6093619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contributing age segment</a:t>
            </a:r>
            <a:endParaRPr lang="en-US" sz="1500" dirty="0"/>
          </a:p>
        </p:txBody>
      </p:sp>
      <p:sp>
        <p:nvSpPr>
          <p:cNvPr id="16" name="Shape 12"/>
          <p:cNvSpPr/>
          <p:nvPr/>
        </p:nvSpPr>
        <p:spPr>
          <a:xfrm>
            <a:off x="7413188" y="6084808"/>
            <a:ext cx="6531293" cy="1605915"/>
          </a:xfrm>
          <a:prstGeom prst="roundRect">
            <a:avLst>
              <a:gd name="adj" fmla="val 512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7632025" y="6303645"/>
            <a:ext cx="2449830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Seniors Trail</a:t>
            </a:r>
            <a:endParaRPr lang="en-US" sz="1900" dirty="0"/>
          </a:p>
        </p:txBody>
      </p:sp>
      <p:sp>
        <p:nvSpPr>
          <p:cNvPr id="18" name="Text 14"/>
          <p:cNvSpPr/>
          <p:nvPr/>
        </p:nvSpPr>
        <p:spPr>
          <a:xfrm>
            <a:off x="7632025" y="6727388"/>
            <a:ext cx="6093619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Lowest revenue contribution</a:t>
            </a:r>
            <a:endParaRPr lang="en-US" sz="1500" dirty="0"/>
          </a:p>
        </p:txBody>
      </p:sp>
      <p:sp>
        <p:nvSpPr>
          <p:cNvPr id="19" name="Text 15"/>
          <p:cNvSpPr/>
          <p:nvPr/>
        </p:nvSpPr>
        <p:spPr>
          <a:xfrm>
            <a:off x="7632025" y="7158395"/>
            <a:ext cx="6093619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Opportunity for targeted campaigns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621983"/>
            <a:ext cx="7560707" cy="1413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Discount &amp; Shipping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1647" y="2601039"/>
            <a:ext cx="3393162" cy="424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Express vs Standard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1647" y="3251240"/>
            <a:ext cx="3504486" cy="723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 Shipping: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$60.48 average purchase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1647" y="4178617"/>
            <a:ext cx="3504486" cy="723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Shipping: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$58.46 average purchase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1647" y="5105995"/>
            <a:ext cx="3504486" cy="723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 shippers less price-sensitive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5488" y="2601039"/>
            <a:ext cx="3504486" cy="848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Discounted Items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4855488" y="3675340"/>
            <a:ext cx="35044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Hat - highest discount usage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5488" y="4116348"/>
            <a:ext cx="35044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Sneakers - promotion-driven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5488" y="4557355"/>
            <a:ext cx="35044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Coat - discount dependent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1647" y="6287810"/>
            <a:ext cx="7560707" cy="1322903"/>
          </a:xfrm>
          <a:prstGeom prst="roundRect">
            <a:avLst>
              <a:gd name="adj" fmla="val 7181"/>
            </a:avLst>
          </a:prstGeom>
          <a:solidFill>
            <a:srgbClr val="C7C9EA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746" y="6631543"/>
            <a:ext cx="282654" cy="22610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1526500" y="6570345"/>
            <a:ext cx="6599753" cy="723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Insight: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839 customers applied discounts but still spent above average, indicating discounts drive larger basket sizes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02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Top-Rated Products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62614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2551748" y="209704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2738914" y="2245876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474351" y="30043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Gloves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349472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3.86 average rating - highest performer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1862614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6974919" y="209704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7162086" y="2245876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897523" y="30043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Sandals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451396" y="349472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3.84 average rating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1862614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11398091" y="209704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sp>
        <p:nvSpPr>
          <p:cNvPr id="15" name="Text 13"/>
          <p:cNvSpPr/>
          <p:nvPr/>
        </p:nvSpPr>
        <p:spPr>
          <a:xfrm>
            <a:off x="11585258" y="2245876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10320695" y="30043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Boots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74568" y="349472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3.82 average rating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93790" y="4681776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3657481" y="491621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sp>
        <p:nvSpPr>
          <p:cNvPr id="20" name="Text 18"/>
          <p:cNvSpPr/>
          <p:nvPr/>
        </p:nvSpPr>
        <p:spPr>
          <a:xfrm>
            <a:off x="3844647" y="5065038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2580084" y="58234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Hat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028224" y="6313884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3.80 average rating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548" y="4681776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10292239" y="491621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sp>
        <p:nvSpPr>
          <p:cNvPr id="25" name="Text 23"/>
          <p:cNvSpPr/>
          <p:nvPr/>
        </p:nvSpPr>
        <p:spPr>
          <a:xfrm>
            <a:off x="10479405" y="5065038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</a:t>
            </a:r>
            <a:endParaRPr lang="en-US" sz="2400" dirty="0"/>
          </a:p>
        </p:txBody>
      </p:sp>
      <p:sp>
        <p:nvSpPr>
          <p:cNvPr id="26" name="Text 24"/>
          <p:cNvSpPr/>
          <p:nvPr/>
        </p:nvSpPr>
        <p:spPr>
          <a:xfrm>
            <a:off x="9214842" y="58234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Skirt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7662982" y="6313884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3.79 average rating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93790" y="71663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top-rated items represent significant opportunities for positive marketing campaigns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020" y="574119"/>
            <a:ext cx="7196971" cy="650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Loyalty Segments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5367" y="1641634"/>
            <a:ext cx="2173367" cy="120015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5484" y="2243852"/>
            <a:ext cx="292894" cy="29289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16974" y="1849874"/>
            <a:ext cx="1351240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5316974" y="2300168"/>
            <a:ext cx="135124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83 customers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5160764" y="2858214"/>
            <a:ext cx="8688586" cy="11430"/>
          </a:xfrm>
          <a:prstGeom prst="roundRect">
            <a:avLst>
              <a:gd name="adj" fmla="val 765449"/>
            </a:avLst>
          </a:prstGeom>
          <a:solidFill>
            <a:srgbClr val="C0C1D7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8564" y="2893814"/>
            <a:ext cx="4346853" cy="1200150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75484" y="3347323"/>
            <a:ext cx="292894" cy="29289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03658" y="3102054"/>
            <a:ext cx="1424345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Returning</a:t>
            </a:r>
            <a:endParaRPr lang="en-US" sz="2050" dirty="0"/>
          </a:p>
        </p:txBody>
      </p:sp>
      <p:sp>
        <p:nvSpPr>
          <p:cNvPr id="11" name="Text 5"/>
          <p:cNvSpPr/>
          <p:nvPr/>
        </p:nvSpPr>
        <p:spPr>
          <a:xfrm>
            <a:off x="6403658" y="3552349"/>
            <a:ext cx="1424345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701 customers</a:t>
            </a:r>
            <a:endParaRPr lang="en-US" sz="1600" dirty="0"/>
          </a:p>
        </p:txBody>
      </p:sp>
      <p:sp>
        <p:nvSpPr>
          <p:cNvPr id="12" name="Shape 6"/>
          <p:cNvSpPr/>
          <p:nvPr/>
        </p:nvSpPr>
        <p:spPr>
          <a:xfrm>
            <a:off x="6247448" y="4110395"/>
            <a:ext cx="7601902" cy="11430"/>
          </a:xfrm>
          <a:prstGeom prst="roundRect">
            <a:avLst>
              <a:gd name="adj" fmla="val 765449"/>
            </a:avLst>
          </a:prstGeom>
          <a:solidFill>
            <a:srgbClr val="C0C1D7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1881" y="4145994"/>
            <a:ext cx="6520220" cy="1200150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75484" y="4599503"/>
            <a:ext cx="292894" cy="292894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90341" y="4354235"/>
            <a:ext cx="155817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Loyal</a:t>
            </a:r>
            <a:endParaRPr lang="en-US" sz="2050" dirty="0"/>
          </a:p>
        </p:txBody>
      </p:sp>
      <p:sp>
        <p:nvSpPr>
          <p:cNvPr id="16" name="Text 8"/>
          <p:cNvSpPr/>
          <p:nvPr/>
        </p:nvSpPr>
        <p:spPr>
          <a:xfrm>
            <a:off x="7490341" y="4804529"/>
            <a:ext cx="155817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3,116 customers</a:t>
            </a:r>
            <a:endParaRPr lang="en-US" sz="1600" dirty="0"/>
          </a:p>
        </p:txBody>
      </p:sp>
      <p:sp>
        <p:nvSpPr>
          <p:cNvPr id="17" name="Shape 9"/>
          <p:cNvSpPr/>
          <p:nvPr/>
        </p:nvSpPr>
        <p:spPr>
          <a:xfrm>
            <a:off x="729020" y="5684567"/>
            <a:ext cx="13172361" cy="33576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8" name="Text 10"/>
          <p:cNvSpPr/>
          <p:nvPr/>
        </p:nvSpPr>
        <p:spPr>
          <a:xfrm>
            <a:off x="1041440" y="6186726"/>
            <a:ext cx="12859941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Subscriber Analysis: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Subscribers generated $62,645 vs non-subscribers at $170,436. Average spend nearly identical: $59.49 vs $59.86</a:t>
            </a:r>
            <a:endParaRPr lang="en-US" sz="1600" dirty="0"/>
          </a:p>
        </p:txBody>
      </p:sp>
      <p:sp>
        <p:nvSpPr>
          <p:cNvPr id="19" name="Shape 11"/>
          <p:cNvSpPr/>
          <p:nvPr/>
        </p:nvSpPr>
        <p:spPr>
          <a:xfrm>
            <a:off x="729020" y="5952411"/>
            <a:ext cx="22860" cy="11353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0" name="Text 12"/>
          <p:cNvSpPr/>
          <p:nvPr/>
        </p:nvSpPr>
        <p:spPr>
          <a:xfrm>
            <a:off x="729020" y="7322106"/>
            <a:ext cx="1317236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significant correlation found between high repeat purchases (&gt;5) and subscription likelihood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78269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Launch targeted campaigns highlighting exclusive benefits and free shipping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014901"/>
            <a:ext cx="36967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 Loyalty Programs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tiered rewards to move customers from Returning to Loyal segments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Optimize Discounts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Shift to "smart" discounts (e.g., "Spend $100, get 15% off") to protect margins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34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Top Products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top-rated items as "hero" products in marketing campaigns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970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Target High-Value Segments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on Young Adults and Express Shipping customers with tailored messaging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2025-11-13T11:22:18Z</dcterms:created>
  <dcterms:modified xsi:type="dcterms:W3CDTF">2025-11-13T11:22:18Z</dcterms:modified>
</cp:coreProperties>
</file>